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71" r:id="rId3"/>
    <p:sldId id="284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59" r:id="rId12"/>
    <p:sldId id="279" r:id="rId13"/>
    <p:sldId id="280" r:id="rId14"/>
    <p:sldId id="281" r:id="rId15"/>
    <p:sldId id="282" r:id="rId16"/>
    <p:sldId id="285" r:id="rId17"/>
    <p:sldId id="270" r:id="rId18"/>
  </p:sldIdLst>
  <p:sldSz cx="9144000" cy="5143500" type="screen16x9"/>
  <p:notesSz cx="6858000" cy="9144000"/>
  <p:embeddedFontLst>
    <p:embeddedFont>
      <p:font typeface="Proxima Nova" panose="020F0502020204030204" pitchFamily="34" charset="0"/>
      <p:regular r:id="rId20"/>
      <p:bold r:id="rId21"/>
      <p:italic r:id="rId22"/>
      <p:boldItalic r:id="rId23"/>
    </p:embeddedFont>
    <p:embeddedFont>
      <p:font typeface="Roboto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89"/>
    <p:restoredTop sz="94662"/>
  </p:normalViewPr>
  <p:slideViewPr>
    <p:cSldViewPr snapToGrid="0">
      <p:cViewPr varScale="1">
        <p:scale>
          <a:sx n="145" d="100"/>
          <a:sy n="145" d="100"/>
        </p:scale>
        <p:origin x="2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470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5175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414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168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4194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9762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913752140f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913752140f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5779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888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96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642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076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561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866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1375214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1375214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297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forms.gle/PsBLF5cApFisAv4g8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 rot="-5400000">
            <a:off x="2029525" y="-1878250"/>
            <a:ext cx="5701050" cy="80493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57675" y="2868650"/>
            <a:ext cx="41130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i="1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Presented by AI@Penn</a:t>
            </a:r>
            <a:endParaRPr sz="2200" i="1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17575" y="1376050"/>
            <a:ext cx="6258900" cy="15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Virtual Workshop 1</a:t>
            </a:r>
            <a:br>
              <a:rPr lang="en" sz="5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27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September, 2020</a:t>
            </a:r>
            <a:endParaRPr sz="2700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5475" y="2868652"/>
            <a:ext cx="614400" cy="614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Google Collab: https://</a:t>
            </a:r>
            <a:r>
              <a:rPr lang="en-SG" dirty="0" err="1">
                <a:latin typeface="Roboto"/>
                <a:ea typeface="Roboto"/>
                <a:cs typeface="Roboto"/>
                <a:sym typeface="Roboto"/>
              </a:rPr>
              <a:t>colab.research.google.com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/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New Python 3 notebook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Allows for note-taking on the document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Efficient running of programs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Inbuilt libraries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Programming Environment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426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Choose k number of neighbours (usually around 1 per 100 data points, or just 5)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Plot new test data point on graph that has all training points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Take the k nearest neighbours according to distance metric (</a:t>
            </a:r>
            <a:r>
              <a:rPr lang="en-SG" dirty="0" err="1">
                <a:latin typeface="Roboto"/>
                <a:ea typeface="Roboto"/>
                <a:cs typeface="Roboto"/>
                <a:sym typeface="Roboto"/>
              </a:rPr>
              <a:t>eg.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 Euclidean, Manhattan)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Among the k neighbours, count the number of data points in each category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Assign new data point to category with most neighbours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K-Nearest </a:t>
            </a:r>
            <a:r>
              <a:rPr lang="en-SG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Neighbours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KNN Visualization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Google Shape;176;p20">
            <a:extLst>
              <a:ext uri="{FF2B5EF4-FFF2-40B4-BE49-F238E27FC236}">
                <a16:creationId xmlns:a16="http://schemas.microsoft.com/office/drawing/2014/main" id="{899B3FFA-4DF7-5048-9A92-82A2D61F07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625" y="1614950"/>
            <a:ext cx="4206374" cy="238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7;p20">
            <a:extLst>
              <a:ext uri="{FF2B5EF4-FFF2-40B4-BE49-F238E27FC236}">
                <a16:creationId xmlns:a16="http://schemas.microsoft.com/office/drawing/2014/main" id="{EEAF2001-10C7-1847-A9AD-6EB62CA22FC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7000" y="1614950"/>
            <a:ext cx="4376274" cy="2389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193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Find the dividing hyperplane that splits the classes with the maximum margin.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Maximum margin is measured by the distance between the two ‘closest’ points from each class, which are known as the support vectors.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Hyperplane for each support vector constructed using parallel lines to the dividing hyperplane, that pass through each support vector.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Find distance between support vector hyperplanes →  subtract y-intercept.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Support Vector Machines (I)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584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Minimizing this distance involves optimization, which is solved by the </a:t>
            </a:r>
            <a:r>
              <a:rPr lang="en-SG" dirty="0" err="1">
                <a:latin typeface="Roboto"/>
                <a:ea typeface="Roboto"/>
                <a:cs typeface="Roboto"/>
                <a:sym typeface="Roboto"/>
              </a:rPr>
              <a:t>Karush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-Kuhn-Tucker (KKT) conditions, using Lagrange multipliers.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If all points cannot be classified by a dividing hyperplane (i.e. the support vectors fall on the same side), we can penalize this differently.</a:t>
            </a:r>
          </a:p>
          <a:p>
            <a:pPr marL="742950" lvl="1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For example, we create the hyperplane that divides the maximum number of , and make our support vectors the ones furthest from their ‘original’ side.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Support Vector Machines (II)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891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SVM Visualization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159;p17">
            <a:extLst>
              <a:ext uri="{FF2B5EF4-FFF2-40B4-BE49-F238E27FC236}">
                <a16:creationId xmlns:a16="http://schemas.microsoft.com/office/drawing/2014/main" id="{903E4A26-DC18-3142-97FE-8CE8E57DF68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1105925"/>
            <a:ext cx="5351925" cy="38900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8980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Ensures that the scales of each feature and standard, and one does not contribute more towards the output solely due to its scale.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For applications of Euclidean distance, varying scales in features can distort results.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Standardization (z-score): uses variance, mean and standard normal distribution, and fits </a:t>
            </a:r>
            <a:r>
              <a:rPr lang="en-SG">
                <a:latin typeface="Roboto"/>
                <a:ea typeface="Roboto"/>
                <a:cs typeface="Roboto"/>
                <a:sym typeface="Roboto"/>
              </a:rPr>
              <a:t>it approximately 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to a bell curve.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Min-Max Scaling (between 0 and 1): (x – min(x)) / (max(x) – min(x), and doesn’t have an expected distribution.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Data Pre-Processing: Scaling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033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7"/>
          <p:cNvPicPr preferRelativeResize="0"/>
          <p:nvPr/>
        </p:nvPicPr>
        <p:blipFill>
          <a:blip r:embed="rId4">
            <a:alphaModFix amt="48000"/>
          </a:blip>
          <a:stretch>
            <a:fillRect/>
          </a:stretch>
        </p:blipFill>
        <p:spPr>
          <a:xfrm rot="-5400000">
            <a:off x="2029525" y="-1878250"/>
            <a:ext cx="5701050" cy="8049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/>
        </p:nvSpPr>
        <p:spPr>
          <a:xfrm>
            <a:off x="490963" y="884032"/>
            <a:ext cx="8162073" cy="10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4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Next steps: </a:t>
            </a:r>
            <a:r>
              <a:rPr lang="en-SG" sz="4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</a:t>
            </a:r>
            <a:r>
              <a:rPr lang="en-SG" sz="4000" dirty="0" err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github.com</a:t>
            </a:r>
            <a:r>
              <a:rPr lang="en-SG" sz="4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lang="en-SG" sz="4000" dirty="0" err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kjaisingh</a:t>
            </a:r>
            <a:r>
              <a:rPr lang="en-SG" sz="40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/AI-Penn</a:t>
            </a:r>
            <a:endParaRPr sz="4000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900" y="2018850"/>
            <a:ext cx="2859051" cy="28590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Purpose: equip students with ability to harness AI technology, and apply it to real-world scenarios – business, financial, healthcare, etc.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Workshop approach: learn how an algorithm works, understand the basics of a data pre-processing tool and apply the knowledge to a real life dataset.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66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Fill this out: </a:t>
            </a:r>
            <a:r>
              <a:rPr lang="en-SG" dirty="0">
                <a:latin typeface="Roboto"/>
                <a:ea typeface="Roboto"/>
                <a:cs typeface="Roboto"/>
                <a:sym typeface="Roboto"/>
                <a:hlinkClick r:id="rId4"/>
              </a:rPr>
              <a:t>https://forms.gle/PsBLF5cApFisAv4g8</a:t>
            </a: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Stay notified about workshops, speakers, etc.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Quick Note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04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Session 1: SVMs + K-Nearest Neighbours (Social Media Ad Success)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Session 2: Logistic Regression (Credit Default Prediction)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Session 3: Linear Regression (Real Estate Valuation)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Session 4: Neural Networks (News Outreach)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Session 5: LSTM Networks (Stock Price Prediction)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Intersperse with guest presentations, practical project sessions (e.g. OpenCV, iPhone applications, recommender systems).</a:t>
            </a:r>
          </a:p>
          <a:p>
            <a:pPr marL="0" lvl="0" indent="0">
              <a:spcAft>
                <a:spcPts val="1600"/>
              </a:spcAft>
              <a:buNone/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Overview of Coming Weeks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3448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Learn about the core, underlying approach of Machine Learning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Set up programming environment - Google Collab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Gain intuitive insight to SVM + KNN algorithms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Program them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Today’s Plan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278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Machine Learning uses statistical techniques to give computer systems the ability to "learn" (i.e., progressively improve performance on a specific task) with data, without being explicitly programmed.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Artificial Intelligence is the theory and development of computer systems able to perform tasks normally requiring human intelligence, such as visual perception, speech recognition, decision-making, and translation between languages.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ML ⊆ AI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AI &amp; ML (I)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321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Why now? → more data, greater CPU power, better algorithms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Subfields + Applications: Computer Vision (medical image diagnosis), Natural Language Processing (chatbots), Boltzmann Machines (recommender systems), GANs (image/video generation)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AI &amp; ML (II)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7741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Supervised: labelled data (e.g. house prices), Unsupervised: unlabelled data (e.g. bank customer data)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Classification: predicting discrete outcome (</a:t>
            </a:r>
            <a:r>
              <a:rPr lang="en-SG" dirty="0" err="1">
                <a:latin typeface="Roboto"/>
                <a:ea typeface="Roboto"/>
                <a:cs typeface="Roboto"/>
                <a:sym typeface="Roboto"/>
              </a:rPr>
              <a:t>eg.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 handwritten digit), Regression: predicting continuous outcome (</a:t>
            </a:r>
            <a:r>
              <a:rPr lang="en-SG" dirty="0" err="1">
                <a:latin typeface="Roboto"/>
                <a:ea typeface="Roboto"/>
                <a:cs typeface="Roboto"/>
                <a:sym typeface="Roboto"/>
              </a:rPr>
              <a:t>eg.</a:t>
            </a: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 house prices).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Classification requires distinct sets, and each piece of training data must belong to one.</a:t>
            </a: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Types of Approaches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91;p18">
            <a:extLst>
              <a:ext uri="{FF2B5EF4-FFF2-40B4-BE49-F238E27FC236}">
                <a16:creationId xmlns:a16="http://schemas.microsoft.com/office/drawing/2014/main" id="{3D3E5112-3D22-984F-ADF2-65B26234AD7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5595" y="3298913"/>
            <a:ext cx="3693304" cy="16491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226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 rot="5400000">
            <a:off x="1125174" y="-682800"/>
            <a:ext cx="5827776" cy="719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Compile/find dataset (data wrangling) → example social media advertisement success dataset (instances, features, output value, predicted value)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Pre-process data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Explore data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Create algorithm framework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Feed data from dataset to algorithm using training data (training phase)</a:t>
            </a:r>
          </a:p>
          <a:p>
            <a:pPr marL="285750" indent="-285750">
              <a:spcAft>
                <a:spcPts val="1600"/>
              </a:spcAft>
            </a:pPr>
            <a:r>
              <a:rPr lang="en-SG" dirty="0">
                <a:latin typeface="Roboto"/>
                <a:ea typeface="Roboto"/>
                <a:cs typeface="Roboto"/>
                <a:sym typeface="Roboto"/>
              </a:rPr>
              <a:t>Evaluate performance of algorithm using test data (testing phase)</a:t>
            </a:r>
          </a:p>
          <a:p>
            <a:pPr marL="285750" indent="-285750">
              <a:spcAft>
                <a:spcPts val="1600"/>
              </a:spcAft>
            </a:pPr>
            <a:endParaRPr lang="en-SG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02096" y="-57400"/>
            <a:ext cx="8952900" cy="11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073763"/>
                </a:solidFill>
                <a:latin typeface="Proxima Nova"/>
                <a:ea typeface="Proxima Nova"/>
                <a:cs typeface="Proxima Nova"/>
                <a:sym typeface="Proxima Nova"/>
              </a:rPr>
              <a:t>Approaching Supervised Tasks</a:t>
            </a:r>
            <a:endParaRPr sz="2700" dirty="0">
              <a:solidFill>
                <a:srgbClr val="07376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345775" y="849350"/>
            <a:ext cx="2426400" cy="140700"/>
          </a:xfrm>
          <a:prstGeom prst="rect">
            <a:avLst/>
          </a:prstGeom>
          <a:solidFill>
            <a:srgbClr val="85200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785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822</Words>
  <Application>Microsoft Macintosh PowerPoint</Application>
  <PresentationFormat>On-screen Show (16:9)</PresentationFormat>
  <Paragraphs>69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Roboto</vt:lpstr>
      <vt:lpstr>Arial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Jaisingh, Karan</cp:lastModifiedBy>
  <cp:revision>17</cp:revision>
  <dcterms:modified xsi:type="dcterms:W3CDTF">2020-09-30T05:16:17Z</dcterms:modified>
</cp:coreProperties>
</file>